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24387175" cy="13717587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252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7498080" y="225036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17524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6252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7498080" y="6274800"/>
            <a:ext cx="273564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770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5960" y="627480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75248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5960" y="2250360"/>
            <a:ext cx="414576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752480" y="6274800"/>
            <a:ext cx="8496000" cy="3674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4680" y="-13680"/>
            <a:ext cx="24382080" cy="137149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14" descr=""/>
          <p:cNvPicPr/>
          <p:nvPr/>
        </p:nvPicPr>
        <p:blipFill>
          <a:blip r:embed="rId3"/>
          <a:stretch/>
        </p:blipFill>
        <p:spPr>
          <a:xfrm>
            <a:off x="18825120" y="10866960"/>
            <a:ext cx="5561640" cy="2834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600" spc="-1" strike="noStrike">
                <a:solidFill>
                  <a:srgbClr val="ffffff"/>
                </a:solidFill>
                <a:latin typeface="Century Gothic"/>
              </a:rPr>
              <a:t>CLICK TO EDIT TEXT</a:t>
            </a:r>
            <a:endParaRPr b="0" lang="ru-RU" sz="1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752480" y="10171080"/>
            <a:ext cx="8496000" cy="194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 rot="5400000">
            <a:off x="11785320" y="-9366840"/>
            <a:ext cx="744120" cy="21962160"/>
          </a:xfrm>
          <a:prstGeom prst="rect">
            <a:avLst/>
          </a:prstGeom>
          <a:solidFill>
            <a:srgbClr val="17a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76480" y="1241280"/>
            <a:ext cx="21962160" cy="74412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Century Gothic"/>
              </a:rPr>
              <a:t>CLICK TO EDIT TEXT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" name="Picture 12" descr=""/>
          <p:cNvPicPr/>
          <p:nvPr/>
        </p:nvPicPr>
        <p:blipFill>
          <a:blip r:embed="rId2"/>
          <a:stretch/>
        </p:blipFill>
        <p:spPr>
          <a:xfrm>
            <a:off x="18827280" y="10883880"/>
            <a:ext cx="5559480" cy="28332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1176480" y="2825640"/>
            <a:ext cx="10512720" cy="914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Click to edit section header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12625560" y="2825640"/>
            <a:ext cx="10512720" cy="914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Click to edit section header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176480" y="4122360"/>
            <a:ext cx="10512720" cy="5106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12625560" y="4122360"/>
            <a:ext cx="10512720" cy="5106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24386400" cy="1371708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31000">
            <a:off x="17954280" y="9666720"/>
            <a:ext cx="2375280" cy="113040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body"/>
          </p:nvPr>
        </p:nvSpPr>
        <p:spPr>
          <a:xfrm>
            <a:off x="1752480" y="2250360"/>
            <a:ext cx="8496000" cy="7704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16600" spc="-1" strike="noStrike">
                <a:solidFill>
                  <a:srgbClr val="17aca9"/>
                </a:solidFill>
                <a:latin typeface="Century Gothic"/>
              </a:rPr>
              <a:t>CLICK TO EDIT TEXT</a:t>
            </a:r>
            <a:endParaRPr b="0" lang="ru-RU" sz="1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752480" y="10171080"/>
            <a:ext cx="8496000" cy="194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CLICK TO EDIT TEXT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90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4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HTTP" TargetMode="External"/><Relationship Id="rId2" Type="http://schemas.openxmlformats.org/officeDocument/2006/relationships/hyperlink" Target="https://developer.mozilla.org/en-US/docs/Web/HTTP" TargetMode="External"/><Relationship Id="rId3" Type="http://schemas.openxmlformats.org/officeDocument/2006/relationships/hyperlink" Target="https://www.geeksforgeeks.org/difference-between-client-server-and-peer-to-peer-network/" TargetMode="External"/><Relationship Id="rId4" Type="http://schemas.openxmlformats.org/officeDocument/2006/relationships/hyperlink" Target="https://www.geeksforgeeks.org/difference-between-client-server-and-peer-to-peer-network/" TargetMode="External"/><Relationship Id="rId5" Type="http://schemas.openxmlformats.org/officeDocument/2006/relationships/hyperlink" Target="https://developer.mozilla.org/en-US/docs/Web/HTTP/Methods" TargetMode="External"/><Relationship Id="rId6" Type="http://schemas.openxmlformats.org/officeDocument/2006/relationships/hyperlink" Target="https://developer.mozilla.org/en-US/docs/Web/HTTP/Methods" TargetMode="External"/><Relationship Id="rId7" Type="http://schemas.openxmlformats.org/officeDocument/2006/relationships/hyperlink" Target="https://developer.mozilla.org/en-US/docs/Web/HTTP/Status#client_error_responses" TargetMode="External"/><Relationship Id="rId8" Type="http://schemas.openxmlformats.org/officeDocument/2006/relationships/hyperlink" Target="https://developer.mozilla.org/en-US/docs/Web/HTTP/Status#client_error_responses" TargetMode="External"/><Relationship Id="rId9" Type="http://schemas.openxmlformats.org/officeDocument/2006/relationships/hyperlink" Target="https://restfulapi.net/" TargetMode="External"/><Relationship Id="rId10" Type="http://schemas.openxmlformats.org/officeDocument/2006/relationships/hyperlink" Target="https://restfulapi.net/" TargetMode="External"/><Relationship Id="rId1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752480" y="2250360"/>
            <a:ext cx="17353440" cy="770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Основи на </a:t>
            </a:r>
            <a:br/>
            <a:r>
              <a:rPr b="1" lang="en-US" sz="11800" spc="-1" strike="noStrike">
                <a:solidFill>
                  <a:srgbClr val="ffffff"/>
                </a:solidFill>
                <a:latin typeface="Century Gothic"/>
              </a:rPr>
              <a:t>web </a:t>
            </a:r>
            <a:r>
              <a:rPr b="1" lang="bg-BG" sz="11800" spc="-1" strike="noStrike">
                <a:solidFill>
                  <a:srgbClr val="ffffff"/>
                </a:solidFill>
                <a:latin typeface="Century Gothic"/>
              </a:rPr>
              <a:t>програмирането</a:t>
            </a:r>
            <a:endParaRPr b="0" lang="ru-RU" sz="1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Заявка към сървъра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(HTTP request)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328480" y="5418720"/>
            <a:ext cx="19657800" cy="4477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17aca9"/>
                </a:solidFill>
                <a:latin typeface="Consolas"/>
              </a:rPr>
              <a:t>POST /login.html HTTP/1.1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17aca9"/>
                </a:solidFill>
                <a:latin typeface="Consolas"/>
              </a:rPr>
              <a:t>Host: localhost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17aca9"/>
                </a:solidFill>
                <a:latin typeface="Consolas"/>
              </a:rPr>
              <a:t>Content-Length: 59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4800" spc="-1" strike="noStrike">
                <a:solidFill>
                  <a:srgbClr val="17aca9"/>
                </a:solidFill>
                <a:latin typeface="Consolas"/>
              </a:rPr>
              <a:t>&lt;CRLF&gt;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17aca9"/>
                </a:solidFill>
                <a:latin typeface="Consolas"/>
              </a:rPr>
              <a:t>username=mente&amp;password=top*secret!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4800" spc="-1" strike="noStrike">
                <a:solidFill>
                  <a:srgbClr val="17aca9"/>
                </a:solidFill>
                <a:latin typeface="Consolas"/>
              </a:rPr>
              <a:t>&lt;CRLF&gt;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Отговор от сървъра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(HTTP response)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1178640" y="4010040"/>
            <a:ext cx="21239640" cy="58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Състои се от: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Версия на протокола;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Статус код;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Статус фраза;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Header-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 на отговора (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response headers);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Тяло на отговора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(response body).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176480" y="8803080"/>
            <a:ext cx="15697440" cy="2360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HTTP/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version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 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statusCode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&gt; 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statusText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ru-RU" sz="3200" spc="-1" strike="noStrike">
                <a:solidFill>
                  <a:srgbClr val="117d7a"/>
                </a:solidFill>
                <a:latin typeface="Consolas"/>
              </a:rPr>
              <a:t>header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s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i="1" lang="ru-RU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i="1" lang="en-US" sz="3200" spc="-1" strike="noStrike">
                <a:solidFill>
                  <a:srgbClr val="17aca9"/>
                </a:solidFill>
                <a:latin typeface="Consolas"/>
              </a:rPr>
              <a:t>CRLF</a:t>
            </a:r>
            <a:r>
              <a:rPr b="1" i="1" lang="ru-RU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response body – the requested resource</a:t>
            </a:r>
            <a:r>
              <a:rPr b="1" lang="ru-RU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Отговор от сървъра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(HTTP response)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4939200" y="4338360"/>
            <a:ext cx="14401080" cy="694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rgbClr val="17ac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HTTP/1.1 200 OK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Date: Fri, 17 Jul 2010 16:09:18 GMT+2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Server: Apache/2.2.14 (Linux)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Accept-Ranges: bytes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Content-Length: 84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Content-Type: text/html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17aca9"/>
                </a:solidFill>
                <a:latin typeface="Consolas"/>
              </a:rPr>
              <a:t>&lt;CRLF&gt;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&lt;html&gt;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&lt;head&gt;&lt;title&gt;Test&lt;/title&gt;&lt;/head&gt;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  </a:t>
            </a: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&lt;body&gt;Test HTML page.&lt;/body&gt;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7aca9"/>
                </a:solidFill>
                <a:latin typeface="Consolas"/>
              </a:rPr>
              <a:t>&lt;/html&gt;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HTTP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методи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1178640" y="4010040"/>
            <a:ext cx="21239640" cy="644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Съществуват девет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HTTP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метода: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GET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използва се единствено за извличане на данни от сървъра;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HEAD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подобен на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GET,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но без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response body;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POST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изпраща данни на сървъра с целта те да бъдат записани;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PUT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променя данните на целевия ресурс с изпратените данни;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DELETE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трие даден ресурс;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CONNECT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установява тунел към сървъра;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OPTIONS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открива методи и други опции, поддържани от сървъра;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TRACE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намира съдържанието на 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HTTP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заявка, използва се за дебъгване;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PATCH – </a:t>
            </a: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прилага частична модификация върху даден ресурс.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176480" y="21567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GET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метода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1176480" y="3401640"/>
            <a:ext cx="21239640" cy="644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Отговор: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3408120" y="3373200"/>
            <a:ext cx="15697440" cy="3141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GET /hello.htm HTTP/1.1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User-Agent: Mozilla/4.0 (compatible; MSIE5.01; Windows NT)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Host: www.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mywebsite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Accept-Language: en-us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Accept-Encoding: gzip, deflate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Keep-Alive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3408120" y="7169040"/>
            <a:ext cx="15697440" cy="6065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HTTP/1.1 200 OK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Date: Mon, 27 Jul 2009 12:28:53 GMT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Server: Apache/2.2.14 (Win32)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Last-Modified: Wed, 22 Jul 2009 19:15:56 GMT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ETag: "34aa387-d-1568eb00“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Vary: Authorization,Accept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Accept-Ranges: bytes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Content-Length: 88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Content-Type: text/html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Closed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&lt;html&gt; &lt;body&gt; &lt;h1&gt;Hello, World!&lt;/h1&gt; &lt;/body&gt; &lt;/html&gt;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176480" y="21567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POST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метода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1176480" y="3401640"/>
            <a:ext cx="21239640" cy="644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Отговор: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400200" y="3217320"/>
            <a:ext cx="15697440" cy="4482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POST /</a:t>
            </a:r>
            <a:r>
              <a:rPr b="1" lang="en-US" sz="2800" spc="-1" strike="noStrike">
                <a:solidFill>
                  <a:srgbClr val="17aca9"/>
                </a:solidFill>
                <a:latin typeface="Consolas"/>
              </a:rPr>
              <a:t>user</a:t>
            </a: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 HTTP/1.1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User-Agent: Mozilla/4.0 (compatible; MSIE5.01; Windows NT)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Host: www.</a:t>
            </a:r>
            <a:r>
              <a:rPr b="1" lang="en-US" sz="2800" spc="-1" strike="noStrike">
                <a:solidFill>
                  <a:srgbClr val="17aca9"/>
                </a:solidFill>
                <a:latin typeface="Consolas"/>
              </a:rPr>
              <a:t>mywebsite</a:t>
            </a: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.com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Content-Type: </a:t>
            </a:r>
            <a:r>
              <a:rPr b="1" lang="en-US" sz="2800" spc="-1" strike="noStrike">
                <a:solidFill>
                  <a:srgbClr val="17aca9"/>
                </a:solidFill>
                <a:latin typeface="Consolas"/>
              </a:rPr>
              <a:t>application/json</a:t>
            </a: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; charset=utf-8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Content-Length: 88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Accept-Language: en-us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Accept-Encoding: gzip, deflate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Connection: Keep-Alive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7aca9"/>
                </a:solidFill>
                <a:latin typeface="Consolas"/>
              </a:rPr>
              <a:t>{“username”: “менте”, “password”: “top*secret!”, “firstName”: “Maria”}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400200" y="8073000"/>
            <a:ext cx="15697440" cy="5335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HTTP/1.1 201 Created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Date: Mon, 27 Jul 2009 12:28:53 GMT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Server: Apache/2.2.14 (Win32)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Last-Modified: Wed, 22 Jul 2009 19:15:56 GMT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ETag: "34aa387-d-1568eb00"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Vary: Authorization,Accept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Accept-Ranges: bytes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Content-Length: 88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Content-Type: text/html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Connection: Closed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2800" spc="-1" strike="noStrike">
                <a:solidFill>
                  <a:srgbClr val="17aca9"/>
                </a:solidFill>
                <a:latin typeface="Consolas"/>
              </a:rPr>
              <a:t>&lt;html&gt; &lt;body&gt; &lt;h1&gt;Request Processed Successfully&lt;/h1&gt; &lt;/body&gt; &lt;/html&gt;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76480" y="21567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PUT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метода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1176480" y="3401640"/>
            <a:ext cx="21239640" cy="644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Отговор: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3376440" y="3422880"/>
            <a:ext cx="15697440" cy="4603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PUT 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users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HTTP/1.1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User-Agent: Mozilla/4.0 (compatible; MSIE5.01; Windows NT)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Host: www.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mywebsite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.com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Accept-Language: en-us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Keep-Alive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Content-type: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application/json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Content-Length: 182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{“userId”: 128, “firstName”: “Ivana”, “age”: 27}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3376440" y="8249040"/>
            <a:ext cx="15697440" cy="4115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HTTP/1.1 200 OK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Date: Mon, 27 Jul 2009 12:28:53 GMT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Server: Apache/2.2.14 (Win32)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Content-type: text/html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Content-length: 30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Closed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&lt;html&gt; &lt;body&gt; &lt;h1&gt;The 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user was updated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.&lt;/h1&gt; &lt;/body&gt; &lt;/html&gt;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1176480" y="21567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DELETE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метода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1176480" y="3401640"/>
            <a:ext cx="21239640" cy="644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Отговор: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376440" y="3422880"/>
            <a:ext cx="15697440" cy="26535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DELETE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/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users/128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HTTP/1.1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User-Agent: Mozilla/4.0 (compatible; MSIE5.01; Windows NT)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Host: www.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mywebsite</a:t>
            </a: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.com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Accept-Language: en-us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Keep-Alive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3376440" y="7074720"/>
            <a:ext cx="15697440" cy="3141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HTTP/1.1 204 No content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Date: Mon, 27 Jul 2009 12:28:53 GMT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Server: Apache/2.2.14 (Win32)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Content-length: 30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Connection: Closed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bg-BG" sz="3200" spc="-1" strike="noStrike">
                <a:solidFill>
                  <a:srgbClr val="17aca9"/>
                </a:solidFill>
                <a:latin typeface="Consola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Статус кодове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1178640" y="4010040"/>
            <a:ext cx="21924360" cy="543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1xx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: informational (e.g., "100 Continue")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2xx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: successful (e.g., "200 OK", "201 Created", "204 No content")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3xx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: redirection (e.g., "301 Moved Permanently", "302 Found"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,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"304 Not Modified")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4xx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: client error (e.g., "400 Bad Request",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"401 Unauthorized", “403 Forbidden”, "404 Not Found")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17aca9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17aca9"/>
                </a:solidFill>
                <a:latin typeface="Century Gothic"/>
              </a:rPr>
              <a:t>5xx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: server error (e.g., "500 Internal Server Error",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"503 Service Unavailable")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Content-Type header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1178640" y="4010040"/>
            <a:ext cx="21924360" cy="860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При заявка към сървъра показва какъв е типа на ресурса, който изпраща клиента;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При отговор от сървъра показва какъв е типа на съдържанието, което клиента е получил;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Може да бъде: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application/pdf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application/json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audio/mpeg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image/gif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image/jpeg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image/png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text/html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text/plain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video/mp4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752480" y="10171080"/>
            <a:ext cx="1612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 – HTTP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протокол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URL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и съставните му части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255960" y="5418720"/>
            <a:ext cx="23834160" cy="218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http://www.example.com:80/path/to/myfile.html?key1=value1&amp;key2=value2#SomewhereInTheDocument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268560" y="6452280"/>
            <a:ext cx="23742360" cy="22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752480" y="10171080"/>
            <a:ext cx="1900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 – </a:t>
            </a: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Н</a:t>
            </a:r>
            <a:r>
              <a:rPr b="1" lang="ru-RU" sz="6000" spc="-1" strike="noStrike">
                <a:solidFill>
                  <a:srgbClr val="24274c"/>
                </a:solidFill>
                <a:latin typeface="Century Gothic"/>
              </a:rPr>
              <a:t>ачини за проследяване и профилиране в интернет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4000" spc="-1" strike="noStrike">
                <a:solidFill>
                  <a:srgbClr val="ffffff"/>
                </a:solidFill>
                <a:latin typeface="Century Gothic"/>
              </a:rPr>
              <a:t>Начини за проследяване и профилиране в интернет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Tracking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(</a:t>
            </a:r>
            <a:r>
              <a:rPr b="1" lang="en-GB" sz="5400" spc="-1" strike="noStrike">
                <a:solidFill>
                  <a:srgbClr val="17aca9"/>
                </a:solidFill>
                <a:latin typeface="Century Gothic"/>
              </a:rPr>
              <a:t>third-party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)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cookie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1178640" y="4010040"/>
            <a:ext cx="21924360" cy="256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Малък текстов файл, запазен в браузъра;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Събира информация за история на търсенията в мрежата, локация, закупени продукти и т.н.;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следи потребителя в различни сайтове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4"/>
          <p:cNvSpPr txBox="1"/>
          <p:nvPr/>
        </p:nvSpPr>
        <p:spPr>
          <a:xfrm>
            <a:off x="1171800" y="708768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Browser fingerprint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5"/>
          <p:cNvSpPr txBox="1"/>
          <p:nvPr/>
        </p:nvSpPr>
        <p:spPr>
          <a:xfrm>
            <a:off x="1173960" y="8527320"/>
            <a:ext cx="21924360" cy="39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Начин за проследяване на потребителите, използвана от сайтовете;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Случва се чрез специални скриптове, които инструктират браузъра какво да прави;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Събират информация за браузъра, часовата зона, език и т.н.;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Целта е даден потребител да се отличава от останалите, т.е. да има свой уникален „отпечатък;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Може да след потребители в различни сайтове и дори различни сесии на търсене.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4000" spc="-1" strike="noStrike">
                <a:solidFill>
                  <a:srgbClr val="ffffff"/>
                </a:solidFill>
                <a:latin typeface="Century Gothic"/>
              </a:rPr>
              <a:t>Начини за проследяване и профилиране в интернет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Как да се предпазим?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– HTTPS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протокола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1178640" y="4010040"/>
            <a:ext cx="21924360" cy="73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Hypertext Transfer Protocol Secure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Защитена версия на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HTTP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протокола, използващ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SSL/TLS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протокол за криптиране на данни;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Предлага три слоя на защита: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Криптиране – шифрова обменяните данни и така когато потребител разглежда даден сайт, никой не може да следи комуникацията му или движението му между различни страници;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Цялост на данните – всеки документ, изпратен през 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HTTPS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протокола, включва цифров подпис, чрез който браузъра може да определи дали документът не е бил променян от трета страна или повреден при трансфера;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Автентикиране – доказва, че потребителя комуникира със сайта, който е предназначен за това; предпазва от </a:t>
            </a:r>
            <a:r>
              <a:rPr b="0" lang="en-GB" sz="3600" spc="-1" strike="noStrike">
                <a:solidFill>
                  <a:srgbClr val="24274c"/>
                </a:solidFill>
                <a:latin typeface="Century Gothic"/>
              </a:rPr>
              <a:t>man-in-the-middle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 атаки.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752480" y="10171080"/>
            <a:ext cx="19009440" cy="194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6000" spc="-1" strike="noStrike">
                <a:solidFill>
                  <a:srgbClr val="24274c"/>
                </a:solidFill>
                <a:latin typeface="Century Gothic"/>
              </a:rPr>
              <a:t>Част </a:t>
            </a:r>
            <a:r>
              <a:rPr b="1" lang="en-US" sz="6000" spc="-1" strike="noStrike">
                <a:solidFill>
                  <a:srgbClr val="24274c"/>
                </a:solidFill>
                <a:latin typeface="Century Gothic"/>
              </a:rPr>
              <a:t>III – REST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REST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REST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 архитектура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1178640" y="4010040"/>
            <a:ext cx="21924360" cy="73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REST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архитектурата прилага шест ограничителни условия: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Клиент-сървър(клиента не се грижи за складирането на данни);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Без състояние(в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сяка заявка от клиента, съдържа в себе си нужната информация за нейната обработка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)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Кеширане(к</a:t>
            </a:r>
            <a:r>
              <a:rPr b="0" lang="ru-RU" sz="3600" spc="-1" strike="noStrike">
                <a:solidFill>
                  <a:srgbClr val="24274c"/>
                </a:solidFill>
                <a:latin typeface="Century Gothic"/>
              </a:rPr>
              <a:t>лиентът има право да кешира (запазва) информация, получена в отговор от сървъра, за да я преизползва при последващи заявки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Многослойна система(иаползване на сървъри-посредници за подобряване на ефективността);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Код при поискване(сървърът може да изпрати код, който да се изпълни при клиента - незадължително);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Единен интерфейс(разделя и опростява архитектурата);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Литература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1381320" y="3725280"/>
            <a:ext cx="21756960" cy="918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2"/>
              </a:rPr>
              <a:t>developer.mozilla.org/en-US/docs/Web/HTTP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3"/>
              </a:rPr>
              <a:t>https://www.geeksforgeeks.org/difference-between-client-server-and-peer-to-peer-network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4"/>
              </a:rPr>
              <a:t>/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5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6"/>
              </a:rPr>
              <a:t>developer.mozilla.org/en-US/docs/Web/HTTP/Methods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7"/>
              </a:rPr>
              <a:t>https://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8"/>
              </a:rPr>
              <a:t>developer.mozilla.org/en-US/docs/Web/HTTP/Status#client_error_responses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9"/>
              </a:rPr>
              <a:t>https://restfulapi.net</a:t>
            </a:r>
            <a:r>
              <a:rPr b="0" lang="en-GB" sz="3600" spc="-1" strike="noStrike" u="sng">
                <a:solidFill>
                  <a:srgbClr val="0563c1"/>
                </a:solidFill>
                <a:uFillTx/>
                <a:latin typeface="Century Gothic"/>
                <a:hlinkClick r:id="rId10"/>
              </a:rPr>
              <a:t>/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176480" y="3978360"/>
            <a:ext cx="19812960" cy="29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Протокол за трансфер на хипертекст;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H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yper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t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ext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T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ransfer </a:t>
            </a:r>
            <a:r>
              <a:rPr b="1" lang="en-US" sz="5400" spc="-1" strike="noStrike">
                <a:solidFill>
                  <a:srgbClr val="117d7a"/>
                </a:solidFill>
                <a:latin typeface="Century Gothic"/>
              </a:rPr>
              <a:t>P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rotocol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Picture 2" descr="http://www.imid.adalet.gov.tr/baskanligimiz/subeler/subeler/kurum_arsivi.png"/>
          <p:cNvPicPr/>
          <p:nvPr/>
        </p:nvPicPr>
        <p:blipFill>
          <a:blip r:embed="rId1"/>
          <a:stretch/>
        </p:blipFill>
        <p:spPr>
          <a:xfrm>
            <a:off x="17044560" y="6633720"/>
            <a:ext cx="3364200" cy="33642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6" descr="http://www.freevectors.net/files/large/LaptopIcon.jpg"/>
          <p:cNvPicPr/>
          <p:nvPr/>
        </p:nvPicPr>
        <p:blipFill>
          <a:blip r:embed="rId2"/>
          <a:stretch/>
        </p:blipFill>
        <p:spPr>
          <a:xfrm>
            <a:off x="3984840" y="6528960"/>
            <a:ext cx="3468960" cy="346896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8111520" y="7921080"/>
            <a:ext cx="3366000" cy="789840"/>
          </a:xfrm>
          <a:prstGeom prst="flowChartAlternateProcess">
            <a:avLst/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4400" spc="-1" strike="noStrike">
                <a:solidFill>
                  <a:srgbClr val="17aca9"/>
                </a:solidFill>
                <a:latin typeface="Calibri"/>
              </a:rPr>
              <a:t>Request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3020480" y="7921080"/>
            <a:ext cx="3366000" cy="789840"/>
          </a:xfrm>
          <a:prstGeom prst="flowChartAlternateProcess">
            <a:avLst/>
          </a:prstGeom>
          <a:solidFill>
            <a:srgbClr val="f0f4fa"/>
          </a:solidFill>
          <a:ln w="19050">
            <a:solidFill>
              <a:srgbClr val="17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4400" spc="-1" strike="noStrike">
                <a:solidFill>
                  <a:srgbClr val="17aca9"/>
                </a:solidFill>
                <a:latin typeface="Calibri"/>
              </a:rPr>
              <a:t>Response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8111520" y="7506720"/>
            <a:ext cx="336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7aca9"/>
            </a:solidFill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7"/>
          <p:cNvSpPr/>
          <p:nvPr/>
        </p:nvSpPr>
        <p:spPr>
          <a:xfrm flipH="1">
            <a:off x="13020480" y="7506720"/>
            <a:ext cx="336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17aca9"/>
            </a:solidFill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Клиент-сървър архитектура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1178640" y="4010040"/>
            <a:ext cx="20447640" cy="450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Централизирана архитектура;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Състои се от два компонента: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Клиент: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Подава заявки;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Изчаква отговор от сървъра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Предоставя получените данни на крайния потребител;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24274c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Сървър: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Очаква заявки от клиенти;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Обработва получени заявки и изпраща отговор до клиентите;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2" marL="17146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Получава заявки от голям брой клиенти.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14599440" y="2538360"/>
            <a:ext cx="9753120" cy="58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P2P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архитектура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(peer-to-peer)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1178640" y="4010040"/>
            <a:ext cx="20447640" cy="450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Децентрализирана архитектура;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Състои се от множество участници;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Участниците са равнопоставени;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Всеки участник може да работи и като клиент, и като сървър.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15518880" y="2970000"/>
            <a:ext cx="7619760" cy="787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Client-server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или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P2P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- предимства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1178640" y="4010040"/>
            <a:ext cx="21239640" cy="58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Client-server: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Файловете се съхраняват на централно място;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По-добра защита на данните;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По-лесна за менажиране;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Peer-to-peer: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По-лесна за настройка;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По-евтина за поддръжка;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Ако един участник се изключи от мрежата, това няма да попречи на другите участници в нея.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Client-server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или 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P2P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- недостатъци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1178640" y="4010040"/>
            <a:ext cx="21239640" cy="58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Client-server: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Сървъра е скъп;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Нужни са специалисти, които да поддържат системата;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Ако някой компонент от мрежата се повреди, това ще засегне цялата мрежа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Peer-to-peer: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По-бавна;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Файловете не могат да се възстановят централно;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Възможно е файловете да са трудни за достъпване;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lvl="1" marL="1257480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Всеки участник трябва да си осигури защита на данните.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HTTP </a:t>
            </a: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заявки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1178640" y="4010040"/>
            <a:ext cx="21239640" cy="58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Случва се на два етапа: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Заявка от клиента към сървъра;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Отговор от сървъра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6144840" y="7146720"/>
            <a:ext cx="10861560" cy="494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176480" y="1241280"/>
            <a:ext cx="21962160" cy="720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HTTP </a:t>
            </a:r>
            <a:r>
              <a:rPr b="0" lang="bg-BG" sz="4000" spc="-1" strike="noStrike">
                <a:solidFill>
                  <a:srgbClr val="ffffff"/>
                </a:solidFill>
                <a:latin typeface="Century Gothic"/>
              </a:rPr>
              <a:t>протокол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176480" y="2538360"/>
            <a:ext cx="21926520" cy="86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bg-BG" sz="5400" spc="-1" strike="noStrike">
                <a:solidFill>
                  <a:srgbClr val="17aca9"/>
                </a:solidFill>
                <a:latin typeface="Century Gothic"/>
              </a:rPr>
              <a:t>Заявка към сървъра</a:t>
            </a:r>
            <a:r>
              <a:rPr b="1" lang="en-US" sz="5400" spc="-1" strike="noStrike">
                <a:solidFill>
                  <a:srgbClr val="17aca9"/>
                </a:solidFill>
                <a:latin typeface="Century Gothic"/>
              </a:rPr>
              <a:t> (HTTP request)</a:t>
            </a:r>
            <a:endParaRPr b="0" lang="ru-RU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178640" y="4010040"/>
            <a:ext cx="21239640" cy="58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Състои се от: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Метод на заявката;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URL;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000000"/>
                </a:solidFill>
                <a:latin typeface="Century Gothic"/>
              </a:rPr>
              <a:t>Версия на протокола;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Header-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и на заявката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 (request headers)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;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24274c"/>
              </a:buClr>
              <a:buFont typeface="Arial"/>
              <a:buChar char="•"/>
              <a:tabLst>
                <a:tab algn="l" pos="0"/>
              </a:tabLst>
            </a:pP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Тяло на заявката (</a:t>
            </a:r>
            <a:r>
              <a:rPr b="0" lang="en-US" sz="3600" spc="-1" strike="noStrike">
                <a:solidFill>
                  <a:srgbClr val="24274c"/>
                </a:solidFill>
                <a:latin typeface="Century Gothic"/>
              </a:rPr>
              <a:t>request body - </a:t>
            </a:r>
            <a:r>
              <a:rPr b="0" lang="bg-BG" sz="3600" spc="-1" strike="noStrike">
                <a:solidFill>
                  <a:srgbClr val="24274c"/>
                </a:solidFill>
                <a:latin typeface="Century Gothic"/>
              </a:rPr>
              <a:t>опционално).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76480" y="8803080"/>
            <a:ext cx="15697440" cy="2360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method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 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resourceURL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 HTTP/&lt;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version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headers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i="1" lang="en-US" sz="3200" spc="-1" strike="noStrike">
                <a:solidFill>
                  <a:srgbClr val="17aca9"/>
                </a:solidFill>
                <a:latin typeface="Consolas"/>
              </a:rPr>
              <a:t>(empty line)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&lt;</a:t>
            </a:r>
            <a:r>
              <a:rPr b="1" lang="en-US" sz="3200" spc="-1" strike="noStrike">
                <a:solidFill>
                  <a:srgbClr val="117d7a"/>
                </a:solidFill>
                <a:latin typeface="Consolas"/>
              </a:rPr>
              <a:t>body</a:t>
            </a:r>
            <a:r>
              <a:rPr b="1" lang="en-US" sz="3200" spc="-1" strike="noStrike">
                <a:solidFill>
                  <a:srgbClr val="17aca9"/>
                </a:solidFill>
                <a:latin typeface="Consolas"/>
              </a:rPr>
              <a:t>&gt;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21668ED7CE2947A5C4EF74C5B87960" ma:contentTypeVersion="13" ma:contentTypeDescription="Create a new document." ma:contentTypeScope="" ma:versionID="06e3e625c2195048dec7dbd327b06432">
  <xsd:schema xmlns:xsd="http://www.w3.org/2001/XMLSchema" xmlns:xs="http://www.w3.org/2001/XMLSchema" xmlns:p="http://schemas.microsoft.com/office/2006/metadata/properties" xmlns:ns2="ce7cb259-4be8-4f41-acff-2f50e1a0e99f" xmlns:ns3="04f1320e-3683-46eb-9534-d57bd5bddc8a" targetNamespace="http://schemas.microsoft.com/office/2006/metadata/properties" ma:root="true" ma:fieldsID="48d85de984b0e9550367ee897b09c34f" ns2:_="" ns3:_="">
    <xsd:import namespace="ce7cb259-4be8-4f41-acff-2f50e1a0e99f"/>
    <xsd:import namespace="04f1320e-3683-46eb-9534-d57bd5bdd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cb259-4be8-4f41-acff-2f50e1a0e9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1320e-3683-46eb-9534-d57bd5bdd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71AC9C-EF2C-4B3E-8902-BEA9EB89C8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B4B2E-0E5F-4C4E-8F25-955219539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7cb259-4be8-4f41-acff-2f50e1a0e99f"/>
    <ds:schemaRef ds:uri="04f1320e-3683-46eb-9534-d57bd5bdd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084808-F730-4109-BCDA-689F7CB7AA11}">
  <ds:schemaRefs>
    <ds:schemaRef ds:uri="http://schemas.microsoft.com/office/2006/documentManagement/types"/>
    <ds:schemaRef ds:uri="04f1320e-3683-46eb-9534-d57bd5bddc8a"/>
    <ds:schemaRef ds:uri="http://purl.org/dc/terms/"/>
    <ds:schemaRef ds:uri="http://schemas.openxmlformats.org/package/2006/metadata/core-properties"/>
    <ds:schemaRef ds:uri="ce7cb259-4be8-4f41-acff-2f50e1a0e99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77639</TotalTime>
  <Application>LibreOffice/7.0.6.2$Windows_X86_64 LibreOffice_project/144abb84a525d8e30c9dbbefa69cbbf2d8d4ae3b</Application>
  <AppVersion>15.0000</AppVersion>
  <Words>1504</Words>
  <Paragraphs>284</Paragraphs>
  <Company>SPecialiST RePack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2015-06-18T17:56:23Z</dcterms:created>
  <dc:creator>a.milev@proxiad.com</dc:creator>
  <dc:description/>
  <dc:language>en-US</dc:language>
  <cp:lastModifiedBy/>
  <dcterms:modified xsi:type="dcterms:W3CDTF">2022-02-25T17:36:29Z</dcterms:modified>
  <cp:revision>3238</cp:revision>
  <dc:subject/>
  <dc:title>Proxiad PowerPoint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0x0101009021668ED7CE2947A5C4EF74C5B87960</vt:lpwstr>
  </property>
  <property fmtid="{D5CDD505-2E9C-101B-9397-08002B2CF9AE}" pid="3" name="PresentationFormat">
    <vt:lpwstr>Custom</vt:lpwstr>
  </property>
  <property fmtid="{D5CDD505-2E9C-101B-9397-08002B2CF9AE}" pid="4" name="Slides">
    <vt:i4>27</vt:i4>
  </property>
</Properties>
</file>